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itchFamily="2" charset="0"/>
      <p:regular r:id="rId14"/>
      <p:bold r:id="rId15"/>
      <p:italic r:id="rId16"/>
      <p:boldItalic r:id="rId17"/>
    </p:embeddedFont>
    <p:embeddedFont>
      <p:font typeface="Open Sans Bold" pitchFamily="2" charset="0"/>
      <p:regular r:id="rId18"/>
      <p:bold r:id="rId19"/>
    </p:embeddedFont>
    <p:embeddedFont>
      <p:font typeface="Open Sans Bold Bold" panose="020B0604020202020204" charset="0"/>
      <p:regular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94613" autoAdjust="0"/>
  </p:normalViewPr>
  <p:slideViewPr>
    <p:cSldViewPr>
      <p:cViewPr varScale="1">
        <p:scale>
          <a:sx n="39" d="100"/>
          <a:sy n="39" d="100"/>
        </p:scale>
        <p:origin x="7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sv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30.svg"/><Relationship Id="rId7" Type="http://schemas.openxmlformats.org/officeDocument/2006/relationships/image" Target="../media/image22.svg"/><Relationship Id="rId12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Relationship Id="rId1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000" r="13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48200" y="5524500"/>
            <a:ext cx="14257291" cy="196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3"/>
              </a:lnSpc>
            </a:pPr>
            <a:r>
              <a:rPr lang="en-US" sz="7326" spc="102" dirty="0">
                <a:solidFill>
                  <a:srgbClr val="FFFFFF"/>
                </a:solidFill>
                <a:latin typeface="Open Sans Bold"/>
              </a:rPr>
              <a:t>RADIOTHERAPY TO </a:t>
            </a:r>
          </a:p>
          <a:p>
            <a:pPr>
              <a:lnSpc>
                <a:spcPts val="7693"/>
              </a:lnSpc>
            </a:pPr>
            <a:r>
              <a:rPr lang="en-US" sz="7326" spc="102" dirty="0">
                <a:solidFill>
                  <a:srgbClr val="FFFFFF"/>
                </a:solidFill>
                <a:latin typeface="Open Sans Bold"/>
              </a:rPr>
              <a:t>ADDRESS CANCER BACKLOG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62800" y="7492874"/>
            <a:ext cx="10517778" cy="89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28"/>
              </a:lnSpc>
              <a:spcBef>
                <a:spcPct val="0"/>
              </a:spcBef>
            </a:pPr>
            <a:r>
              <a:rPr lang="en-US" sz="2591" spc="95" dirty="0">
                <a:solidFill>
                  <a:srgbClr val="FFFFFF"/>
                </a:solidFill>
                <a:latin typeface="Open Sans"/>
              </a:rPr>
              <a:t>THERESE LINDÉ, RADIOTHERAPY UK, ADVAMED,</a:t>
            </a:r>
          </a:p>
          <a:p>
            <a:pPr algn="r">
              <a:lnSpc>
                <a:spcPts val="3628"/>
              </a:lnSpc>
              <a:spcBef>
                <a:spcPct val="0"/>
              </a:spcBef>
            </a:pPr>
            <a:r>
              <a:rPr lang="en-US" sz="2591" spc="95" dirty="0">
                <a:solidFill>
                  <a:srgbClr val="FFFFFF"/>
                </a:solidFill>
                <a:latin typeface="Open Sans"/>
              </a:rPr>
              <a:t>GLOBAL COALITION FOR RADIOTHERAPY (GCR)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8697"/>
          <a:stretch/>
        </p:blipFill>
        <p:spPr>
          <a:xfrm>
            <a:off x="-1713617" y="2083798"/>
            <a:ext cx="4208100" cy="4208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862"/>
          <a:stretch/>
        </p:blipFill>
        <p:spPr>
          <a:xfrm>
            <a:off x="7289330" y="0"/>
            <a:ext cx="2810118" cy="2591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5114" t="5463" b="5463"/>
          <a:stretch>
            <a:fillRect/>
          </a:stretch>
        </p:blipFill>
        <p:spPr>
          <a:xfrm>
            <a:off x="390433" y="162369"/>
            <a:ext cx="7070889" cy="49811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59300" y="314325"/>
            <a:ext cx="714375" cy="7143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17442568" y="462600"/>
            <a:ext cx="347839" cy="4178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4729660"/>
            <a:ext cx="449044" cy="2828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6713941"/>
            <a:ext cx="449044" cy="2828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6431044"/>
            <a:ext cx="449044" cy="2828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6148146"/>
            <a:ext cx="449044" cy="2828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5865248"/>
            <a:ext cx="449044" cy="2828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5578353"/>
            <a:ext cx="449044" cy="2828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5295456"/>
            <a:ext cx="449044" cy="2828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74926" y="5012558"/>
            <a:ext cx="449044" cy="2828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754999" y="205610"/>
            <a:ext cx="508581" cy="9687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754999" y="3586337"/>
            <a:ext cx="706645" cy="502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263580" y="7894120"/>
            <a:ext cx="3354617" cy="22364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049293" y="3302000"/>
            <a:ext cx="4673233" cy="31170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4815009" y="8062056"/>
            <a:ext cx="3308646" cy="190053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570249" y="8988320"/>
            <a:ext cx="4791086" cy="119777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72437" y="5574142"/>
            <a:ext cx="5794355" cy="57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8"/>
              </a:lnSpc>
            </a:pPr>
            <a:r>
              <a:rPr lang="en-US" sz="3800" dirty="0">
                <a:solidFill>
                  <a:srgbClr val="000000"/>
                </a:solidFill>
                <a:latin typeface="Open Sans Bold"/>
              </a:rPr>
              <a:t>RADIOTHERAPY UK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16903" y="149845"/>
            <a:ext cx="3080363" cy="43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5"/>
              </a:lnSpc>
            </a:pPr>
            <a:r>
              <a:rPr lang="en-US" sz="2399">
                <a:solidFill>
                  <a:srgbClr val="E68212"/>
                </a:solidFill>
                <a:latin typeface="Open Sauce Bold"/>
              </a:rPr>
              <a:t>Challenges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16903" y="3579891"/>
            <a:ext cx="3887881" cy="43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5"/>
              </a:lnSpc>
            </a:pPr>
            <a:r>
              <a:rPr lang="en-US" sz="2399">
                <a:solidFill>
                  <a:srgbClr val="E68212"/>
                </a:solidFill>
                <a:latin typeface="Open Sauce Bold"/>
              </a:rPr>
              <a:t>Powerful campaigning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616903" y="642348"/>
            <a:ext cx="6317332" cy="283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Access to up-to-date equipment and technology to support digital transformation</a:t>
            </a:r>
          </a:p>
          <a:p>
            <a:pPr>
              <a:lnSpc>
                <a:spcPts val="10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Bureaucratic Tariffs that smother progress </a:t>
            </a:r>
          </a:p>
          <a:p>
            <a:pPr>
              <a:lnSpc>
                <a:spcPts val="10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Underutilisation of Radiotherapy - in the UK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Bold"/>
              </a:rPr>
              <a:t>only</a:t>
            </a:r>
            <a:r>
              <a:rPr lang="en-US" sz="200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000">
                <a:solidFill>
                  <a:srgbClr val="000000"/>
                </a:solidFill>
                <a:latin typeface="Open Sauce Bold"/>
              </a:rPr>
              <a:t>27%</a:t>
            </a:r>
            <a:r>
              <a:rPr lang="en-US" sz="2000">
                <a:solidFill>
                  <a:srgbClr val="000000"/>
                </a:solidFill>
                <a:latin typeface="Open Sauce"/>
              </a:rPr>
              <a:t> of cancer patients access radiotherapy</a:t>
            </a:r>
          </a:p>
          <a:p>
            <a:pPr>
              <a:lnSpc>
                <a:spcPts val="10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Lack of leadership and vision 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656343" y="4306369"/>
            <a:ext cx="6317332" cy="337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Radiotherapy4Life and CatchUpWithCancer</a:t>
            </a:r>
          </a:p>
          <a:p>
            <a:pPr>
              <a:lnSpc>
                <a:spcPts val="10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10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10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10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All Parliamentary Party Group on Radiotherapy 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Parliament events - Cancer Summit, Giant Maps showing regional waiting times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100 Parliamentarians, 385,000+ petition signatories, 130 Parliament Questions asked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Primetime media - BBC, Sky News, ITV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6628" y="6620681"/>
            <a:ext cx="9081486" cy="2496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276"/>
              </a:lnSpc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E68212"/>
                </a:solidFill>
                <a:latin typeface="Open Sauce Bold"/>
              </a:rPr>
              <a:t>Radiotherapy4Life</a:t>
            </a:r>
            <a:r>
              <a:rPr lang="en-US" sz="2127" dirty="0">
                <a:solidFill>
                  <a:srgbClr val="000000"/>
                </a:solidFill>
                <a:latin typeface="Open Sauce"/>
              </a:rPr>
              <a:t> campaign founded in 2018 bringing </a:t>
            </a:r>
            <a:r>
              <a:rPr lang="en-US" sz="2127" dirty="0">
                <a:solidFill>
                  <a:srgbClr val="000000"/>
                </a:solidFill>
                <a:latin typeface="Open Sauce Bold"/>
              </a:rPr>
              <a:t>charities, patients, providers, professional bodies and industry</a:t>
            </a:r>
            <a:r>
              <a:rPr lang="en-US" sz="2127" dirty="0">
                <a:solidFill>
                  <a:srgbClr val="000000"/>
                </a:solidFill>
                <a:latin typeface="Open Sauce"/>
              </a:rPr>
              <a:t> together</a:t>
            </a:r>
          </a:p>
          <a:p>
            <a:pPr marL="342900" indent="-342900">
              <a:lnSpc>
                <a:spcPts val="3276"/>
              </a:lnSpc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000000"/>
                </a:solidFill>
                <a:latin typeface="Open Sauce"/>
              </a:rPr>
              <a:t>Aim of improving access to high quality radiotherapy across the UK and reducing the </a:t>
            </a:r>
            <a:r>
              <a:rPr lang="en-US" sz="2127" dirty="0" err="1">
                <a:solidFill>
                  <a:srgbClr val="000000"/>
                </a:solidFill>
                <a:latin typeface="Open Sauce"/>
              </a:rPr>
              <a:t>Covid</a:t>
            </a:r>
            <a:r>
              <a:rPr lang="en-US" sz="2127" dirty="0">
                <a:solidFill>
                  <a:srgbClr val="000000"/>
                </a:solidFill>
                <a:latin typeface="Open Sauce"/>
              </a:rPr>
              <a:t> related backlog</a:t>
            </a:r>
          </a:p>
          <a:p>
            <a:pPr marL="342900" indent="-342900">
              <a:lnSpc>
                <a:spcPts val="3276"/>
              </a:lnSpc>
              <a:buFont typeface="Arial" panose="020B0604020202020204" pitchFamily="34" charset="0"/>
              <a:buChar char="•"/>
            </a:pPr>
            <a:r>
              <a:rPr lang="en-US" sz="2127" b="1" dirty="0">
                <a:solidFill>
                  <a:srgbClr val="000000"/>
                </a:solidFill>
                <a:latin typeface="Open Sauce"/>
              </a:rPr>
              <a:t>The Lancet Oncology: “Radiotherapy is a crucial component of cancer treatment… not to be underestimated.”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3141365" y="3141362"/>
            <a:ext cx="10287002" cy="400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2549474" y="3208733"/>
            <a:ext cx="2909603" cy="2909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85147" y="3371000"/>
            <a:ext cx="4576529" cy="25850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7"/>
          <a:srcRect l="16423"/>
          <a:stretch/>
        </p:blipFill>
        <p:spPr>
          <a:xfrm>
            <a:off x="14283721" y="9089228"/>
            <a:ext cx="4004279" cy="119777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519113" y="3206339"/>
            <a:ext cx="10444706" cy="1214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4"/>
              </a:lnSpc>
            </a:pPr>
            <a:r>
              <a:rPr lang="en-US" sz="2100" dirty="0">
                <a:solidFill>
                  <a:srgbClr val="000000"/>
                </a:solidFill>
                <a:latin typeface="Open Sauce"/>
              </a:rPr>
              <a:t>The GCR brings together patients, charities, clinicians, scientists, health experts and industry partners to create a world where access to quality radiotherapy is </a:t>
            </a:r>
          </a:p>
          <a:p>
            <a:pPr>
              <a:lnSpc>
                <a:spcPts val="3234"/>
              </a:lnSpc>
            </a:pPr>
            <a:r>
              <a:rPr lang="en-US" sz="2100" dirty="0">
                <a:solidFill>
                  <a:srgbClr val="000000"/>
                </a:solidFill>
                <a:latin typeface="Open Sauce"/>
              </a:rPr>
              <a:t>universal and equitable.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60546" y="1578493"/>
            <a:ext cx="13372645" cy="853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41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Open Sauce"/>
              </a:rPr>
              <a:t>The issues faced in the UK are reflected around the world</a:t>
            </a:r>
          </a:p>
          <a:p>
            <a:pPr marL="342900" indent="-342900">
              <a:lnSpc>
                <a:spcPts val="3541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Open Sauce"/>
              </a:rPr>
              <a:t>This need to tackle the issues on global scale inspired the development of the GCR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85001" y="5241692"/>
            <a:ext cx="6934811" cy="38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2129" dirty="0">
                <a:solidFill>
                  <a:srgbClr val="000000"/>
                </a:solidFill>
                <a:latin typeface="Open Sauce"/>
              </a:rPr>
              <a:t>Hosting expert-led </a:t>
            </a:r>
            <a:r>
              <a:rPr lang="en-US" sz="2129" b="1" dirty="0">
                <a:solidFill>
                  <a:srgbClr val="000000"/>
                </a:solidFill>
                <a:latin typeface="Open Sauce"/>
              </a:rPr>
              <a:t>webinars and roundtables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57775" y="846625"/>
            <a:ext cx="13242323" cy="54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2"/>
              </a:lnSpc>
            </a:pPr>
            <a:r>
              <a:rPr lang="en-US" sz="4600" dirty="0">
                <a:solidFill>
                  <a:srgbClr val="000000"/>
                </a:solidFill>
                <a:latin typeface="Open Sans Bold"/>
              </a:rPr>
              <a:t>GLOBAL COALITION OF RADIOTHERAPY (GCR)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19113" y="2655376"/>
            <a:ext cx="291860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4AAD"/>
                </a:solidFill>
                <a:latin typeface="Open Sans Bold"/>
              </a:rPr>
              <a:t>Stakeholders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19113" y="4612714"/>
            <a:ext cx="4516839" cy="40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414" dirty="0">
                <a:solidFill>
                  <a:srgbClr val="004AAD"/>
                </a:solidFill>
                <a:latin typeface="Open Sans Bold"/>
              </a:rPr>
              <a:t>How it works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85001" y="6739444"/>
            <a:ext cx="7893199" cy="380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2129" dirty="0">
                <a:solidFill>
                  <a:srgbClr val="000000"/>
                </a:solidFill>
                <a:latin typeface="Open Sauce"/>
              </a:rPr>
              <a:t>Advocacy through collaboration – </a:t>
            </a:r>
            <a:r>
              <a:rPr lang="en-US" sz="2129" b="1" dirty="0">
                <a:solidFill>
                  <a:srgbClr val="000000"/>
                </a:solidFill>
                <a:latin typeface="Open Sauce"/>
              </a:rPr>
              <a:t>GCR Advocacy Toolkit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85001" y="7457245"/>
            <a:ext cx="8778818" cy="164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2129" dirty="0">
                <a:solidFill>
                  <a:srgbClr val="000000"/>
                </a:solidFill>
                <a:latin typeface="Open Sauce"/>
              </a:rPr>
              <a:t>Educating with timely publications – </a:t>
            </a:r>
            <a:r>
              <a:rPr lang="en-US" sz="2129" b="1" dirty="0">
                <a:solidFill>
                  <a:srgbClr val="000000"/>
                </a:solidFill>
                <a:latin typeface="Open Sauce"/>
              </a:rPr>
              <a:t>GCR White Paper: Closing the Care Gap: How digital transformation, global networking and remote solutions could expand the reach of radiotherapy in communities worldwide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85001" y="5989186"/>
            <a:ext cx="8578999" cy="380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2129" dirty="0">
                <a:solidFill>
                  <a:srgbClr val="000000"/>
                </a:solidFill>
                <a:latin typeface="Open Sauce"/>
              </a:rPr>
              <a:t>Establishing a </a:t>
            </a:r>
            <a:r>
              <a:rPr lang="en-US" sz="2129" b="1" dirty="0">
                <a:solidFill>
                  <a:srgbClr val="000000"/>
                </a:solidFill>
                <a:latin typeface="Open Sauce"/>
              </a:rPr>
              <a:t>Radiotherapy Task Force </a:t>
            </a:r>
            <a:r>
              <a:rPr lang="en-US" sz="2129" dirty="0">
                <a:solidFill>
                  <a:srgbClr val="000000"/>
                </a:solidFill>
                <a:latin typeface="Open Sauce"/>
              </a:rPr>
              <a:t>to address global crises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1C5956CE-35C5-384B-937C-03F0C387DC4F}"/>
              </a:ext>
            </a:extLst>
          </p:cNvPr>
          <p:cNvSpPr txBox="1"/>
          <p:nvPr/>
        </p:nvSpPr>
        <p:spPr>
          <a:xfrm>
            <a:off x="525092" y="498359"/>
            <a:ext cx="13242323" cy="136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2"/>
              </a:lnSpc>
            </a:pPr>
            <a:r>
              <a:rPr lang="en-US" sz="3800" dirty="0">
                <a:solidFill>
                  <a:schemeClr val="bg1"/>
                </a:solidFill>
                <a:latin typeface="Open Sans Bold"/>
              </a:rPr>
              <a:t>WORKING</a:t>
            </a:r>
          </a:p>
          <a:p>
            <a:pPr>
              <a:lnSpc>
                <a:spcPts val="4142"/>
              </a:lnSpc>
            </a:pPr>
            <a:r>
              <a:rPr lang="en-US" sz="3800" dirty="0">
                <a:solidFill>
                  <a:schemeClr val="bg1"/>
                </a:solidFill>
                <a:latin typeface="Open Sans Bold"/>
              </a:rPr>
              <a:t>TOGETHER</a:t>
            </a:r>
          </a:p>
          <a:p>
            <a:pPr>
              <a:lnSpc>
                <a:spcPts val="1900"/>
              </a:lnSpc>
            </a:pPr>
            <a:endParaRPr lang="en-US" sz="3800" dirty="0">
              <a:solidFill>
                <a:srgbClr val="000000"/>
              </a:solidFill>
              <a:latin typeface="Open Sans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FF7E0-0F04-9A42-9983-E3D50E3EC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53" y="8039100"/>
            <a:ext cx="8382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41603-FAAE-3D40-8CD2-A19C9A4D0B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71" y="6579727"/>
            <a:ext cx="1078373" cy="10783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0A984-AFE6-AB4B-8244-4AAED16536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53" y="5372100"/>
            <a:ext cx="838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73"/>
          <a:stretch/>
        </p:blipFill>
        <p:spPr>
          <a:xfrm rot="5400000">
            <a:off x="6626525" y="1027467"/>
            <a:ext cx="3841409" cy="17864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614578" y="1763396"/>
            <a:ext cx="2673422" cy="2673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3229"/>
          <a:stretch/>
        </p:blipFill>
        <p:spPr>
          <a:xfrm>
            <a:off x="7891713" y="-1"/>
            <a:ext cx="10396287" cy="40956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0" y="2829432"/>
            <a:ext cx="8174552" cy="49048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118" b="118"/>
          <a:stretch>
            <a:fillRect/>
          </a:stretch>
        </p:blipFill>
        <p:spPr>
          <a:xfrm>
            <a:off x="13618069" y="427841"/>
            <a:ext cx="4090789" cy="27190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0915" b="60528"/>
          <a:stretch/>
        </p:blipFill>
        <p:spPr>
          <a:xfrm rot="5400000">
            <a:off x="5716" y="-5717"/>
            <a:ext cx="1154940" cy="11663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72554" y="474592"/>
            <a:ext cx="4667581" cy="26255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2399" y="290241"/>
            <a:ext cx="7501595" cy="952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43"/>
              </a:lnSpc>
            </a:pPr>
            <a:r>
              <a:rPr lang="en-US" sz="6399" dirty="0">
                <a:solidFill>
                  <a:srgbClr val="164A69"/>
                </a:solidFill>
                <a:latin typeface="Open Sans Bold"/>
              </a:rPr>
              <a:t>GLOBAL IMPACT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14496" y="4838700"/>
            <a:ext cx="8644804" cy="394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3234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uce"/>
              </a:rPr>
              <a:t>Grow the network of global partners: every country, health plan and patient who needs radiotherapy care should have access.</a:t>
            </a:r>
          </a:p>
          <a:p>
            <a:pPr>
              <a:lnSpc>
                <a:spcPts val="1176"/>
              </a:lnSpc>
            </a:pPr>
            <a:endParaRPr lang="en-US" sz="2100" dirty="0">
              <a:solidFill>
                <a:srgbClr val="000000"/>
              </a:solidFill>
              <a:latin typeface="Open Sauce"/>
            </a:endParaRPr>
          </a:p>
          <a:p>
            <a:pPr marL="453390" lvl="1" indent="-226695">
              <a:lnSpc>
                <a:spcPts val="3234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uce"/>
              </a:rPr>
              <a:t>Address regional needs with Radiotherapy Task Force: response to Ukraine has proven the community’s collaborative ability to act quickly</a:t>
            </a:r>
          </a:p>
          <a:p>
            <a:pPr>
              <a:lnSpc>
                <a:spcPts val="1050"/>
              </a:lnSpc>
            </a:pPr>
            <a:endParaRPr lang="en-US" sz="2100" dirty="0">
              <a:solidFill>
                <a:srgbClr val="000000"/>
              </a:solidFill>
              <a:latin typeface="Open Sauce"/>
            </a:endParaRPr>
          </a:p>
          <a:p>
            <a:pPr marL="453390" lvl="1" indent="-226695">
              <a:lnSpc>
                <a:spcPts val="3234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uce"/>
              </a:rPr>
              <a:t>Harness digital capabilities of radiotherapy: digital transformation can make a big leap forward in equitable healthcare</a:t>
            </a:r>
          </a:p>
          <a:p>
            <a:pPr>
              <a:lnSpc>
                <a:spcPts val="3234"/>
              </a:lnSpc>
            </a:pPr>
            <a:endParaRPr lang="en-US" sz="2100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508772" y="4229100"/>
            <a:ext cx="3162168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Open Sauce Bold"/>
              </a:rPr>
              <a:t>Future Plans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7787" y="1305833"/>
            <a:ext cx="6495672" cy="114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81" dirty="0">
                <a:solidFill>
                  <a:srgbClr val="000000"/>
                </a:solidFill>
                <a:latin typeface="Open Sauce"/>
              </a:rPr>
              <a:t>Working in collaboration to improve radiotherapy treatments for cancer patients across the world.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24192" y="3389031"/>
            <a:ext cx="396430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Open Sans"/>
              </a:rPr>
              <a:t>Responding to COVID Pandemic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18069" y="3450554"/>
            <a:ext cx="43238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Open Sans"/>
              </a:rPr>
              <a:t>Supporting RT provision in Ukraine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3029" y="8496300"/>
            <a:ext cx="17941942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E68212"/>
                </a:solidFill>
                <a:latin typeface="Open Sans Bold"/>
              </a:rPr>
              <a:t>CALL TO ACTION</a:t>
            </a:r>
            <a:r>
              <a:rPr lang="en-US" sz="3150" dirty="0">
                <a:solidFill>
                  <a:srgbClr val="E68212"/>
                </a:solidFill>
                <a:latin typeface="Open Sans"/>
              </a:rPr>
              <a:t>:</a:t>
            </a:r>
            <a:r>
              <a:rPr lang="en-US" sz="315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50" dirty="0">
                <a:solidFill>
                  <a:srgbClr val="000000"/>
                </a:solidFill>
                <a:latin typeface="Open Sans Bold"/>
              </a:rPr>
              <a:t>Governments, politicians and healthcare structures must prioritize this life saving cancer treatment and close the care gap by investing in Radiotherapy today.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086532" y="2324100"/>
            <a:ext cx="2776404" cy="27764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6821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402238" y="2631948"/>
            <a:ext cx="2144994" cy="2160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000" r="13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448053" y="7822010"/>
            <a:ext cx="3185734" cy="1766768"/>
            <a:chOff x="0" y="0"/>
            <a:chExt cx="839041" cy="4653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9041" cy="465322"/>
            </a:xfrm>
            <a:custGeom>
              <a:avLst/>
              <a:gdLst/>
              <a:ahLst/>
              <a:cxnLst/>
              <a:rect l="l" t="t" r="r" b="b"/>
              <a:pathLst>
                <a:path w="839041" h="465322">
                  <a:moveTo>
                    <a:pt x="0" y="0"/>
                  </a:moveTo>
                  <a:lnTo>
                    <a:pt x="839041" y="0"/>
                  </a:lnTo>
                  <a:lnTo>
                    <a:pt x="839041" y="465322"/>
                  </a:lnTo>
                  <a:lnTo>
                    <a:pt x="0" y="4653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5"/>
                </a:lnSpc>
              </a:pPr>
              <a:endParaRPr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307A55D-004E-4A42-9417-C61BC9C3D325}"/>
              </a:ext>
            </a:extLst>
          </p:cNvPr>
          <p:cNvSpPr/>
          <p:nvPr/>
        </p:nvSpPr>
        <p:spPr>
          <a:xfrm>
            <a:off x="8141854" y="4234854"/>
            <a:ext cx="9079346" cy="6052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 l="12137" t="3415"/>
          <a:stretch/>
        </p:blipFill>
        <p:spPr>
          <a:xfrm>
            <a:off x="8141854" y="6106619"/>
            <a:ext cx="5012945" cy="13776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11200" y="5981700"/>
            <a:ext cx="3028843" cy="171085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82144" y="4482639"/>
            <a:ext cx="9918127" cy="1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889" dirty="0">
                <a:solidFill>
                  <a:srgbClr val="164A69"/>
                </a:solidFill>
                <a:latin typeface="Open Sans Bold Bold"/>
              </a:rPr>
              <a:t>THANK YOU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6618C4-E383-0846-ACBC-A4AD29507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7548104"/>
            <a:ext cx="2502831" cy="2502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42E235-CEBF-084A-AD77-2D7B6FF1D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24" y="7581900"/>
            <a:ext cx="2401094" cy="2373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4AC8449DB6C49A994F70F9BCAC9A5" ma:contentTypeVersion="17" ma:contentTypeDescription="Create a new document." ma:contentTypeScope="" ma:versionID="903470cc0be2042348e8cbed6706c58b">
  <xsd:schema xmlns:xsd="http://www.w3.org/2001/XMLSchema" xmlns:xs="http://www.w3.org/2001/XMLSchema" xmlns:p="http://schemas.microsoft.com/office/2006/metadata/properties" xmlns:ns2="2179e99d-4493-4070-8c38-5d5011ce9a1f" xmlns:ns3="951f4fc9-80cb-4ecf-bc69-0ea20fcc5092" xmlns:ns4="58df688f-32c2-47f0-959c-07b28c6e6205" targetNamespace="http://schemas.microsoft.com/office/2006/metadata/properties" ma:root="true" ma:fieldsID="6c4b39861a3b600add4af0b23670581a" ns2:_="" ns3:_="" ns4:_="">
    <xsd:import namespace="2179e99d-4493-4070-8c38-5d5011ce9a1f"/>
    <xsd:import namespace="951f4fc9-80cb-4ecf-bc69-0ea20fcc5092"/>
    <xsd:import namespace="58df688f-32c2-47f0-959c-07b28c6e62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9e99d-4493-4070-8c38-5d5011ce9a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4fc9-80cb-4ecf-bc69-0ea20fcc5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87aabd-8fef-4895-ad72-527dc28404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f688f-32c2-47f0-959c-07b28c6e620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bbe9958-3fc5-4dad-a1c1-6ded16a5dfcc}" ma:internalName="TaxCatchAll" ma:showField="CatchAllData" ma:web="58df688f-32c2-47f0-959c-07b28c6e62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df688f-32c2-47f0-959c-07b28c6e6205" xsi:nil="true"/>
    <lcf76f155ced4ddcb4097134ff3c332f xmlns="951f4fc9-80cb-4ecf-bc69-0ea20fcc50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8B422-C78A-4F46-B6FF-95130D801B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126E0-AC8D-49DA-B1A7-5071304D6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9e99d-4493-4070-8c38-5d5011ce9a1f"/>
    <ds:schemaRef ds:uri="951f4fc9-80cb-4ecf-bc69-0ea20fcc5092"/>
    <ds:schemaRef ds:uri="58df688f-32c2-47f0-959c-07b28c6e62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225348-80EF-4CEA-8762-C96D348B853D}">
  <ds:schemaRefs>
    <ds:schemaRef ds:uri="http://schemas.microsoft.com/office/2006/metadata/properties"/>
    <ds:schemaRef ds:uri="http://schemas.microsoft.com/office/infopath/2007/PartnerControls"/>
    <ds:schemaRef ds:uri="58df688f-32c2-47f0-959c-07b28c6e6205"/>
    <ds:schemaRef ds:uri="951f4fc9-80cb-4ecf-bc69-0ea20fcc50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394</Words>
  <Application>Microsoft Office PowerPoint</Application>
  <PresentationFormat>Custom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Open Sans</vt:lpstr>
      <vt:lpstr>Arial</vt:lpstr>
      <vt:lpstr>Open Sans Bold Bold</vt:lpstr>
      <vt:lpstr>Open Sauce</vt:lpstr>
      <vt:lpstr>Open Sans Bold</vt:lpstr>
      <vt:lpstr>Calibri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RTUK_GCR Pstn</dc:title>
  <dc:creator>Sarah Quinlan</dc:creator>
  <cp:lastModifiedBy>lynsey rice</cp:lastModifiedBy>
  <cp:revision>12</cp:revision>
  <dcterms:created xsi:type="dcterms:W3CDTF">2006-08-16T00:00:00Z</dcterms:created>
  <dcterms:modified xsi:type="dcterms:W3CDTF">2022-11-08T15:03:58Z</dcterms:modified>
  <dc:identifier>DAFOoSwsSc4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0x010100A394AC8449DB6C49A994F70F9BCAC9A5</vt:lpwstr>
  </property>
  <property fmtid="{D5CDD505-2E9C-101B-9397-08002B2CF9AE}" pid="3" name="MediaServiceImageTags">
    <vt:lpwstr/>
  </property>
</Properties>
</file>